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Poiret One"/>
      <p:regular r:id="rId18"/>
    </p:embeddedFont>
    <p:embeddedFont>
      <p:font typeface="Indie Flower"/>
      <p:regular r:id="rId19"/>
    </p:embeddedFont>
    <p:embeddedFont>
      <p:font typeface="Cutiv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utiv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slide" Target="slides/slide.xml"/><Relationship Id="rId19" Type="http://schemas.openxmlformats.org/officeDocument/2006/relationships/font" Target="fonts/IndieFlower-regular.fntdata"/><Relationship Id="rId6" Type="http://schemas.openxmlformats.org/officeDocument/2006/relationships/slide" Target="slides/slide1.xml"/><Relationship Id="rId18" Type="http://schemas.openxmlformats.org/officeDocument/2006/relationships/font" Target="fonts/Poiret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utive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utiv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utiv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utive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utive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utive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utive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utive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utiv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utive"/>
              <a:buNone/>
              <a:defRPr/>
            </a:lvl1pPr>
            <a:lvl2pPr indent="0" lvl="1" marL="457200" rtl="0">
              <a:spcBef>
                <a:spcPts val="0"/>
              </a:spcBef>
              <a:buFont typeface="Cutive"/>
              <a:buNone/>
              <a:defRPr/>
            </a:lvl2pPr>
            <a:lvl3pPr indent="0" lvl="2" marL="914400" rtl="0">
              <a:spcBef>
                <a:spcPts val="0"/>
              </a:spcBef>
              <a:buFont typeface="Cutive"/>
              <a:buNone/>
              <a:defRPr/>
            </a:lvl3pPr>
            <a:lvl4pPr indent="0" lvl="3" marL="1371600" rtl="0">
              <a:spcBef>
                <a:spcPts val="0"/>
              </a:spcBef>
              <a:buFont typeface="Cutive"/>
              <a:buNone/>
              <a:defRPr/>
            </a:lvl4pPr>
            <a:lvl5pPr indent="0" lvl="4" marL="1828800" rtl="0">
              <a:spcBef>
                <a:spcPts val="0"/>
              </a:spcBef>
              <a:buFont typeface="Cutive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utive"/>
              <a:buNone/>
              <a:defRPr/>
            </a:lvl1pPr>
            <a:lvl2pPr indent="0" lvl="1" marL="457200" rtl="0">
              <a:spcBef>
                <a:spcPts val="0"/>
              </a:spcBef>
              <a:buFont typeface="Cutive"/>
              <a:buNone/>
              <a:defRPr/>
            </a:lvl2pPr>
            <a:lvl3pPr indent="0" lvl="2" marL="914400" rtl="0">
              <a:spcBef>
                <a:spcPts val="0"/>
              </a:spcBef>
              <a:buFont typeface="Cutive"/>
              <a:buNone/>
              <a:defRPr/>
            </a:lvl3pPr>
            <a:lvl4pPr indent="0" lvl="3" marL="1371600" rtl="0">
              <a:spcBef>
                <a:spcPts val="0"/>
              </a:spcBef>
              <a:buFont typeface="Cutive"/>
              <a:buNone/>
              <a:defRPr/>
            </a:lvl4pPr>
            <a:lvl5pPr indent="0" lvl="4" marL="1828800" rtl="0">
              <a:spcBef>
                <a:spcPts val="0"/>
              </a:spcBef>
              <a:buFont typeface="Cutive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utiv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utive"/>
              <a:buNone/>
              <a:defRPr/>
            </a:lvl1pPr>
            <a:lvl2pPr indent="0" lvl="1" marL="457200" rtl="0">
              <a:spcBef>
                <a:spcPts val="0"/>
              </a:spcBef>
              <a:buFont typeface="Cutive"/>
              <a:buNone/>
              <a:defRPr/>
            </a:lvl2pPr>
            <a:lvl3pPr indent="0" lvl="2" marL="914400" rtl="0">
              <a:spcBef>
                <a:spcPts val="0"/>
              </a:spcBef>
              <a:buFont typeface="Cutive"/>
              <a:buNone/>
              <a:defRPr/>
            </a:lvl3pPr>
            <a:lvl4pPr indent="0" lvl="3" marL="1371600" rtl="0">
              <a:spcBef>
                <a:spcPts val="0"/>
              </a:spcBef>
              <a:buFont typeface="Cutive"/>
              <a:buNone/>
              <a:defRPr/>
            </a:lvl4pPr>
            <a:lvl5pPr indent="0" lvl="4" marL="1828800" rtl="0">
              <a:spcBef>
                <a:spcPts val="0"/>
              </a:spcBef>
              <a:buFont typeface="Cutive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utive"/>
              <a:buNone/>
              <a:defRPr/>
            </a:lvl1pPr>
            <a:lvl2pPr indent="0" lvl="1" marL="457200" rtl="0">
              <a:spcBef>
                <a:spcPts val="0"/>
              </a:spcBef>
              <a:buFont typeface="Cutive"/>
              <a:buNone/>
              <a:defRPr/>
            </a:lvl2pPr>
            <a:lvl3pPr indent="0" lvl="2" marL="914400" rtl="0">
              <a:spcBef>
                <a:spcPts val="0"/>
              </a:spcBef>
              <a:buFont typeface="Cutive"/>
              <a:buNone/>
              <a:defRPr/>
            </a:lvl3pPr>
            <a:lvl4pPr indent="0" lvl="3" marL="1371600" rtl="0">
              <a:spcBef>
                <a:spcPts val="0"/>
              </a:spcBef>
              <a:buFont typeface="Cutive"/>
              <a:buNone/>
              <a:defRPr/>
            </a:lvl4pPr>
            <a:lvl5pPr indent="0" lvl="4" marL="1828800" rtl="0">
              <a:spcBef>
                <a:spcPts val="0"/>
              </a:spcBef>
              <a:buFont typeface="Cutive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Cutive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utive"/>
              <a:buNone/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0.pn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Relationship Id="rId4" Type="http://schemas.openxmlformats.org/officeDocument/2006/relationships/image" Target="../media/image0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25.jpg"/><Relationship Id="rId5" Type="http://schemas.openxmlformats.org/officeDocument/2006/relationships/image" Target="../media/image22.jpg"/><Relationship Id="rId6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Relationship Id="rId4" Type="http://schemas.openxmlformats.org/officeDocument/2006/relationships/image" Target="../media/image09.png"/><Relationship Id="rId5" Type="http://schemas.openxmlformats.org/officeDocument/2006/relationships/image" Target="../media/image01.png"/><Relationship Id="rId6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Relationship Id="rId4" Type="http://schemas.openxmlformats.org/officeDocument/2006/relationships/image" Target="../media/image07.png"/><Relationship Id="rId5" Type="http://schemas.openxmlformats.org/officeDocument/2006/relationships/image" Target="../media/image21.png"/><Relationship Id="rId6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gif"/><Relationship Id="rId4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18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0" y="0"/>
            <a:ext cx="6172199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utive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Learning Targets: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457200" y="1470025"/>
            <a:ext cx="76961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I can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name most of my classmates. </a:t>
            </a:r>
          </a:p>
          <a:p>
            <a:pPr indent="0" lvl="0" marL="0" marR="0" rtl="0" algn="l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I can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name all of my classmates.</a:t>
            </a:r>
            <a:r>
              <a:rPr b="0" i="0" lang="en-US" sz="2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</a:p>
          <a:p>
            <a:pPr indent="0" lvl="0" marL="0" marR="0" rtl="0" algn="l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I can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reme</a:t>
            </a:r>
            <a:r>
              <a:rPr lang="en-US" sz="18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mber stuff from Beginning Photoe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886200"/>
            <a:ext cx="8619744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0" y="0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utive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AdVanced ReCap…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228600" y="1371600"/>
            <a:ext cx="62483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What’d we learn in B&amp;W PhoToe…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3733800" y="1872733"/>
            <a:ext cx="4038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Hint: the answer ain’t “nuthin’ “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28600" y="2738734"/>
            <a:ext cx="5029199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did PhotOgraphicals develop?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7200" y="2738734"/>
            <a:ext cx="2235199" cy="36321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685800" y="3657600"/>
            <a:ext cx="4419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…with the invention of light sensitive paper…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9175" y="4267200"/>
            <a:ext cx="1460399" cy="19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utive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AdVanced ReCap…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25" y="1417650"/>
            <a:ext cx="2076849" cy="222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450" y="1417648"/>
            <a:ext cx="5562999" cy="368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642837"/>
            <a:ext cx="2362200" cy="19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>
            <p:ph idx="1" type="body"/>
          </p:nvPr>
        </p:nvSpPr>
        <p:spPr>
          <a:xfrm>
            <a:off x="3212450" y="1417650"/>
            <a:ext cx="4266899" cy="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Matting...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0687" y="4261575"/>
            <a:ext cx="3982624" cy="238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utive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AdVanced ReCap…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353150" y="5609975"/>
            <a:ext cx="2723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Awards?</a:t>
            </a: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0850" y="1322896"/>
            <a:ext cx="4162300" cy="421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3505200"/>
            <a:ext cx="4159250" cy="311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81622"/>
          <a:stretch/>
        </p:blipFill>
        <p:spPr>
          <a:xfrm>
            <a:off x="4047650" y="2467037"/>
            <a:ext cx="4912200" cy="95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4800600" y="2592075"/>
            <a:ext cx="27051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latin typeface="Indie Flower"/>
                <a:ea typeface="Indie Flower"/>
                <a:cs typeface="Indie Flower"/>
                <a:sym typeface="Indie Flower"/>
              </a:rPr>
              <a:t>CHEEEEEEESE!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152400" y="0"/>
            <a:ext cx="54863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utive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AdVanced ReCap…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152400" y="1409700"/>
            <a:ext cx="8686800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Photo paper = photoGram crackers!...mmmmmmmm....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133600"/>
            <a:ext cx="2552699" cy="318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3300" y="2133600"/>
            <a:ext cx="2540000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0" y="3924300"/>
            <a:ext cx="2908299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6400" y="4057650"/>
            <a:ext cx="3187699" cy="255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0" y="0"/>
            <a:ext cx="75782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utive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AdVanced ReCap…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279400" y="1143000"/>
            <a:ext cx="58113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The camera obscura…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0101" y="2050675"/>
            <a:ext cx="3264197" cy="424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425" y="2862200"/>
            <a:ext cx="3733800" cy="23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5715000"/>
            <a:ext cx="1197609" cy="73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type="title"/>
          </p:nvPr>
        </p:nvSpPr>
        <p:spPr>
          <a:xfrm>
            <a:off x="304800" y="0"/>
            <a:ext cx="80876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utive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AdVanced ReCap…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228600" y="3553737"/>
            <a:ext cx="7315200" cy="190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4432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35mm Camera!</a:t>
            </a:r>
          </a:p>
          <a:p>
            <a:pPr indent="-342900" lvl="0" marL="342900" marR="0" rtl="0" algn="l">
              <a:spcBef>
                <a:spcPts val="4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           </a:t>
            </a:r>
            <a:r>
              <a:rPr lang="en-US" sz="24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H</a:t>
            </a:r>
            <a:r>
              <a:rPr b="0" i="0" lang="en-US" sz="2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ow does a 35mm camera work?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1295400"/>
            <a:ext cx="3048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209800" y="935275"/>
            <a:ext cx="3048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5400" y="1143000"/>
            <a:ext cx="3048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1447800"/>
            <a:ext cx="3048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8125" y="4853437"/>
            <a:ext cx="2374799" cy="179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6350" y="4869566"/>
            <a:ext cx="2374899" cy="1778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3657600" y="4948535"/>
            <a:ext cx="1981199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First ya have ta focus the dang thing……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0" y="190925"/>
            <a:ext cx="6999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utive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AdVanced ReCap…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152400" y="1447800"/>
            <a:ext cx="61788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How does a 35mm camera work?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514600"/>
            <a:ext cx="3492500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457200" y="2514600"/>
            <a:ext cx="1828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…then the lens…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3816350"/>
            <a:ext cx="3962399" cy="204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4800600" y="3124200"/>
            <a:ext cx="21335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…F stops, aperture…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utive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AdVanced ReCap…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914400" y="1752600"/>
            <a:ext cx="34070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…the shutter speed…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228600" y="1230869"/>
            <a:ext cx="571499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a 35mm camera work?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66950"/>
            <a:ext cx="3492500" cy="2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2647950"/>
            <a:ext cx="6257439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utive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AdVanced ReCap…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1641175"/>
            <a:ext cx="34644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03200" lvl="0" marL="0" marR="0" rtl="0" algn="l">
              <a:spcBef>
                <a:spcPts val="0"/>
              </a:spcBef>
              <a:buClr>
                <a:schemeClr val="dk1"/>
              </a:buClr>
              <a:buSzPct val="266666"/>
              <a:buFont typeface="Arial"/>
              <a:buNone/>
            </a:pPr>
            <a:r>
              <a:rPr lang="en-US" sz="1200">
                <a:solidFill>
                  <a:srgbClr val="FF0000"/>
                </a:solidFill>
                <a:latin typeface="Cutive"/>
                <a:ea typeface="Cutive"/>
                <a:cs typeface="Cutive"/>
                <a:sym typeface="Cutive"/>
              </a:rPr>
              <a:t>Hey! What’s that thing called again?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000" y="1322200"/>
            <a:ext cx="4950425" cy="553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6225" y="2030825"/>
            <a:ext cx="1197599" cy="730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237450" y="3858075"/>
            <a:ext cx="621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/>
              <a:t>e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758550" y="3858075"/>
            <a:ext cx="621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>
                <a:latin typeface="Impact"/>
                <a:ea typeface="Impact"/>
                <a:cs typeface="Impact"/>
                <a:sym typeface="Impact"/>
              </a:rPr>
              <a:t>N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2527262" y="3673775"/>
            <a:ext cx="621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>
                <a:latin typeface="Courier New"/>
                <a:ea typeface="Courier New"/>
                <a:cs typeface="Courier New"/>
                <a:sym typeface="Courier New"/>
              </a:rPr>
              <a:t>g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1643725" y="3858075"/>
            <a:ext cx="621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2162225" y="3990975"/>
            <a:ext cx="621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>
                <a:latin typeface="Courier New"/>
                <a:ea typeface="Courier New"/>
                <a:cs typeface="Courier New"/>
                <a:sym typeface="Courier New"/>
              </a:rPr>
              <a:t>R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3046225" y="5649675"/>
            <a:ext cx="621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6000"/>
          </a:p>
        </p:txBody>
      </p:sp>
      <p:sp>
        <p:nvSpPr>
          <p:cNvPr id="163" name="Shape 163"/>
          <p:cNvSpPr txBox="1"/>
          <p:nvPr/>
        </p:nvSpPr>
        <p:spPr>
          <a:xfrm>
            <a:off x="3052100" y="3990975"/>
            <a:ext cx="621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>
                <a:latin typeface="Poiret One"/>
                <a:ea typeface="Poiret One"/>
                <a:cs typeface="Poiret One"/>
                <a:sym typeface="Poiret One"/>
              </a:rPr>
              <a:t>E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1272350" y="3847425"/>
            <a:ext cx="621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>
                <a:latin typeface="Indie Flower"/>
                <a:ea typeface="Indie Flower"/>
                <a:cs typeface="Indie Flower"/>
                <a:sym typeface="Indie Flower"/>
              </a:rPr>
              <a:t>L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230937" y="3826150"/>
            <a:ext cx="621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000">
                <a:latin typeface="Courier New"/>
                <a:ea typeface="Courier New"/>
                <a:cs typeface="Courier New"/>
                <a:sym typeface="Courier New"/>
              </a:rPr>
              <a:t>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utive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AdVanced ReCap…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5586450" y="1600200"/>
            <a:ext cx="3100200" cy="953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5" y="1210100"/>
            <a:ext cx="5175249" cy="399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825" y="3705925"/>
            <a:ext cx="3646449" cy="24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4399" y="5351300"/>
            <a:ext cx="2150000" cy="130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utive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AdVanced ReCap…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75" y="1255499"/>
            <a:ext cx="3853999" cy="505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>
            <p:ph idx="1" type="body"/>
          </p:nvPr>
        </p:nvSpPr>
        <p:spPr>
          <a:xfrm>
            <a:off x="4524800" y="5735425"/>
            <a:ext cx="30735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utive"/>
                <a:ea typeface="Cutive"/>
                <a:cs typeface="Cutive"/>
                <a:sym typeface="Cutive"/>
              </a:rPr>
              <a:t>Test print!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548" y="2069027"/>
            <a:ext cx="4633675" cy="342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